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6"/>
  </p:handoutMasterIdLst>
  <p:sldIdLst>
    <p:sldId id="256" r:id="rId2"/>
    <p:sldId id="281" r:id="rId3"/>
    <p:sldId id="282" r:id="rId4"/>
    <p:sldId id="283" r:id="rId5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Steppe" pitchFamily="2" charset="-52"/>
      <p:regular r:id="rId11"/>
      <p:bold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13"/>
    <a:srgbClr val="132A47"/>
    <a:srgbClr val="323C49"/>
    <a:srgbClr val="44617B"/>
    <a:srgbClr val="D3D3D3"/>
    <a:srgbClr val="A2B2C8"/>
    <a:srgbClr val="132947"/>
    <a:srgbClr val="28353C"/>
    <a:srgbClr val="44627B"/>
    <a:srgbClr val="9A3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 autoAdjust="0"/>
  </p:normalViewPr>
  <p:slideViewPr>
    <p:cSldViewPr showGuides="1">
      <p:cViewPr>
        <p:scale>
          <a:sx n="100" d="100"/>
          <a:sy n="100" d="100"/>
        </p:scale>
        <p:origin x="918" y="2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2868" y="102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AC42301-441C-44C8-9DD1-596E09BA38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D2A5C2-13B9-4844-B8C1-DE9B5B4A05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24762-32AB-46C4-8BE8-3CC096A1E72C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A94FE8-F521-4DD0-A500-F37BF29A7C6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2D4636-D927-4A8A-A761-1D14360979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76435-1E83-46B9-B320-F1057C1CA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65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B9616B-41EA-4239-9016-57544B7F34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"/>
          <a:stretch/>
        </p:blipFill>
        <p:spPr>
          <a:xfrm>
            <a:off x="3216001" y="0"/>
            <a:ext cx="8976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9E6E67-9FC2-4CD2-B3CE-6222AADC52C2}"/>
              </a:ext>
            </a:extLst>
          </p:cNvPr>
          <p:cNvSpPr/>
          <p:nvPr userDrawn="1"/>
        </p:nvSpPr>
        <p:spPr>
          <a:xfrm>
            <a:off x="10403659" y="303876"/>
            <a:ext cx="156324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500" dirty="0">
                <a:solidFill>
                  <a:schemeClr val="bg1"/>
                </a:solidFill>
              </a:rPr>
              <a:t>incitystroy.ru</a:t>
            </a:r>
            <a:endParaRPr lang="ru-RU" sz="15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0A777E-7F5D-4756-AC51-A38C5C531D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00" y="5091551"/>
            <a:ext cx="7885605" cy="1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4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56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rgbClr val="A2B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18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solidFill>
          <a:srgbClr val="446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C6F7ED-EC86-41CD-A09B-23FC5C77A0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8180" y="24674"/>
            <a:ext cx="4750188" cy="68333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F564E36-C1A9-4C53-9FE2-82F4D1E2E0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358" y="279000"/>
            <a:ext cx="310212" cy="27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1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solidFill>
          <a:srgbClr val="13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047FEE-1C1E-4E0D-849D-EDBA5A1950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358" y="279000"/>
            <a:ext cx="310212" cy="2764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34D3D4-A2B4-400C-9673-C7BC90484F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335" y="555494"/>
            <a:ext cx="8406665" cy="561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2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solidFill>
          <a:srgbClr val="13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0BEE50-395F-4ECF-A843-2BCA294651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95" y="0"/>
            <a:ext cx="47625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A66B6A-2007-426C-9AE0-6D47E4495D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358" y="279000"/>
            <a:ext cx="310212" cy="27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8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rgbClr val="FF47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0AA6CB-E1EF-45C3-A5D7-1BFC9DFAA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358" y="279000"/>
            <a:ext cx="310212" cy="27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95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97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9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4B6E75-C14C-4ED7-A825-A27956CCB1A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0358" y="279000"/>
            <a:ext cx="310212" cy="27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4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D6338-AEC0-48D8-9EA7-AF4179E8E6E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6000" y="1269000"/>
            <a:ext cx="11385000" cy="166499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100"/>
              </a:lnSpc>
            </a:pPr>
            <a:r>
              <a:rPr lang="ru-RU" sz="4200" dirty="0">
                <a:solidFill>
                  <a:schemeClr val="bg1"/>
                </a:solidFill>
                <a:latin typeface="+mn-lt"/>
              </a:rPr>
              <a:t>Инструкции комплексный график рабочих групп.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ACD2526-4DBF-4D4C-98A0-201DC03BF050}"/>
              </a:ext>
            </a:extLst>
          </p:cNvPr>
          <p:cNvCxnSpPr>
            <a:cxnSpLocks/>
          </p:cNvCxnSpPr>
          <p:nvPr/>
        </p:nvCxnSpPr>
        <p:spPr>
          <a:xfrm>
            <a:off x="336000" y="3069000"/>
            <a:ext cx="432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241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980EB21-97C2-4DE7-84C9-131C2E84C3AE}"/>
              </a:ext>
            </a:extLst>
          </p:cNvPr>
          <p:cNvCxnSpPr>
            <a:cxnSpLocks/>
          </p:cNvCxnSpPr>
          <p:nvPr/>
        </p:nvCxnSpPr>
        <p:spPr>
          <a:xfrm>
            <a:off x="336000" y="6354000"/>
            <a:ext cx="11565000" cy="0"/>
          </a:xfrm>
          <a:prstGeom prst="line">
            <a:avLst/>
          </a:prstGeom>
          <a:ln w="25400">
            <a:solidFill>
              <a:srgbClr val="FF4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4506566-1A55-45D5-9D9C-8D8A23BF9C0A}"/>
              </a:ext>
            </a:extLst>
          </p:cNvPr>
          <p:cNvSpPr txBox="1">
            <a:spLocks/>
          </p:cNvSpPr>
          <p:nvPr/>
        </p:nvSpPr>
        <p:spPr>
          <a:xfrm>
            <a:off x="336000" y="681082"/>
            <a:ext cx="11610003" cy="6107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00"/>
              </a:lnSpc>
            </a:pPr>
            <a:r>
              <a:rPr lang="ru-RU" sz="2000" b="1" dirty="0">
                <a:solidFill>
                  <a:srgbClr val="323C49"/>
                </a:solidFill>
              </a:rPr>
              <a:t>Вход, работа с макросами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0487E91-0B88-41E9-A5A8-5CF8C15F01C2}"/>
              </a:ext>
            </a:extLst>
          </p:cNvPr>
          <p:cNvSpPr txBox="1">
            <a:spLocks/>
          </p:cNvSpPr>
          <p:nvPr/>
        </p:nvSpPr>
        <p:spPr>
          <a:xfrm>
            <a:off x="7152000" y="0"/>
            <a:ext cx="4794003" cy="530901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ru-RU" sz="2000" dirty="0">
                <a:solidFill>
                  <a:srgbClr val="323C49"/>
                </a:solidFill>
              </a:rPr>
              <a:t>Отдел АСУ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3321CB6-F28F-4896-AF2B-3E978CFE3270}"/>
              </a:ext>
            </a:extLst>
          </p:cNvPr>
          <p:cNvSpPr txBox="1">
            <a:spLocks/>
          </p:cNvSpPr>
          <p:nvPr/>
        </p:nvSpPr>
        <p:spPr>
          <a:xfrm>
            <a:off x="336000" y="1371265"/>
            <a:ext cx="2655000" cy="432511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800"/>
              </a:lnSpc>
            </a:pPr>
            <a:r>
              <a:rPr lang="ru-RU" sz="1000" b="1" dirty="0">
                <a:solidFill>
                  <a:srgbClr val="323C49"/>
                </a:solidFill>
                <a:latin typeface="+mn-lt"/>
              </a:rPr>
              <a:t>Шаг 1. </a:t>
            </a:r>
            <a:r>
              <a:rPr lang="ru-RU" sz="1000" dirty="0">
                <a:solidFill>
                  <a:srgbClr val="323C49"/>
                </a:solidFill>
                <a:latin typeface="+mn-lt"/>
              </a:rPr>
              <a:t>Разрешите редактирование и запустите макросы.</a:t>
            </a:r>
            <a:br>
              <a:rPr lang="ru-RU" sz="1000" b="1" dirty="0">
                <a:solidFill>
                  <a:srgbClr val="323C49"/>
                </a:solidFill>
                <a:latin typeface="+mn-lt"/>
              </a:rPr>
            </a:br>
            <a:br>
              <a:rPr lang="ru-RU" sz="1000" b="1" dirty="0">
                <a:solidFill>
                  <a:srgbClr val="323C49"/>
                </a:solidFill>
                <a:latin typeface="+mn-lt"/>
              </a:rPr>
            </a:br>
            <a:r>
              <a:rPr lang="ru-RU" sz="1000" b="1" dirty="0">
                <a:solidFill>
                  <a:srgbClr val="323C49"/>
                </a:solidFill>
                <a:latin typeface="+mn-lt"/>
              </a:rPr>
              <a:t>Шаг 2. </a:t>
            </a:r>
            <a:r>
              <a:rPr lang="ru-RU" sz="1000" dirty="0">
                <a:solidFill>
                  <a:srgbClr val="323C49"/>
                </a:solidFill>
                <a:latin typeface="+mn-lt"/>
              </a:rPr>
              <a:t>Выберите интересующий вас объект и двойным нажатием перейдите в него. </a:t>
            </a:r>
            <a:br>
              <a:rPr lang="ru-RU" sz="1000" dirty="0">
                <a:solidFill>
                  <a:srgbClr val="323C49"/>
                </a:solidFill>
                <a:latin typeface="+mn-lt"/>
              </a:rPr>
            </a:br>
            <a:br>
              <a:rPr lang="ru-RU" sz="1000" dirty="0">
                <a:solidFill>
                  <a:srgbClr val="323C49"/>
                </a:solidFill>
                <a:latin typeface="+mn-lt"/>
              </a:rPr>
            </a:br>
            <a:r>
              <a:rPr lang="ru-RU" sz="1000" b="1" dirty="0">
                <a:solidFill>
                  <a:srgbClr val="323C49"/>
                </a:solidFill>
                <a:latin typeface="+mn-lt"/>
              </a:rPr>
              <a:t>Шаг 3. </a:t>
            </a:r>
            <a:r>
              <a:rPr lang="ru-RU" sz="1000" dirty="0">
                <a:solidFill>
                  <a:srgbClr val="323C49"/>
                </a:solidFill>
                <a:latin typeface="+mn-lt"/>
              </a:rPr>
              <a:t>Можно использовать кнопку просроченных задач подразделения, чтобы автоматически при переходе отфильтровать необходимые задачи.</a:t>
            </a:r>
          </a:p>
          <a:p>
            <a:pPr>
              <a:lnSpc>
                <a:spcPts val="1800"/>
              </a:lnSpc>
            </a:pPr>
            <a:endParaRPr lang="ru-RU" sz="1000" dirty="0">
              <a:solidFill>
                <a:srgbClr val="323C49"/>
              </a:solidFill>
              <a:latin typeface="+mn-lt"/>
            </a:endParaRP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Рядом с Просроченными заявками есть количество задач, которые необходимо выполнить на этой неделе.</a:t>
            </a:r>
            <a:r>
              <a:rPr lang="en-US" sz="1000" dirty="0">
                <a:solidFill>
                  <a:srgbClr val="323C49"/>
                </a:solidFill>
                <a:latin typeface="+mn-lt"/>
              </a:rPr>
              <a:t> (</a:t>
            </a:r>
            <a:r>
              <a:rPr lang="ru-RU" sz="1000" dirty="0">
                <a:solidFill>
                  <a:srgbClr val="323C49"/>
                </a:solidFill>
                <a:latin typeface="+mn-lt"/>
              </a:rPr>
              <a:t>Плановые)</a:t>
            </a:r>
            <a:endParaRPr lang="ru-RU" sz="1200" dirty="0">
              <a:solidFill>
                <a:srgbClr val="323C49"/>
              </a:solidFill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9CA406-616B-41E8-9FEB-B65B5059E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794" y="864000"/>
            <a:ext cx="8907205" cy="4705166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6490FA2-8A37-42B6-BC36-F1C7B8637AAC}"/>
              </a:ext>
            </a:extLst>
          </p:cNvPr>
          <p:cNvSpPr/>
          <p:nvPr/>
        </p:nvSpPr>
        <p:spPr>
          <a:xfrm>
            <a:off x="10956000" y="3339000"/>
            <a:ext cx="450000" cy="180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/>
              <a:t>Шаг 2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F852164-E360-404A-BB2C-255F6513975C}"/>
              </a:ext>
            </a:extLst>
          </p:cNvPr>
          <p:cNvSpPr/>
          <p:nvPr/>
        </p:nvSpPr>
        <p:spPr>
          <a:xfrm>
            <a:off x="6411000" y="1595687"/>
            <a:ext cx="450000" cy="180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/>
              <a:t>Шаг 1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BAC08A6-A52A-413F-A2FD-E349CEE64C7D}"/>
              </a:ext>
            </a:extLst>
          </p:cNvPr>
          <p:cNvSpPr/>
          <p:nvPr/>
        </p:nvSpPr>
        <p:spPr>
          <a:xfrm>
            <a:off x="10956000" y="3924000"/>
            <a:ext cx="450000" cy="180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/>
              <a:t>Шаг 3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B22026A-214B-4309-A9CA-221776379B60}"/>
              </a:ext>
            </a:extLst>
          </p:cNvPr>
          <p:cNvCxnSpPr/>
          <p:nvPr/>
        </p:nvCxnSpPr>
        <p:spPr>
          <a:xfrm>
            <a:off x="10596000" y="3732915"/>
            <a:ext cx="360000" cy="1910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CFB9574-0954-43E0-B11E-EB45B4C89DE1}"/>
              </a:ext>
            </a:extLst>
          </p:cNvPr>
          <p:cNvCxnSpPr>
            <a:stCxn id="16" idx="1"/>
          </p:cNvCxnSpPr>
          <p:nvPr/>
        </p:nvCxnSpPr>
        <p:spPr>
          <a:xfrm flipH="1">
            <a:off x="10641000" y="4014000"/>
            <a:ext cx="315000" cy="45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483B6B40-FF85-4796-A2B4-54892621FE3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10618500" y="4014000"/>
            <a:ext cx="337500" cy="135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00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980EB21-97C2-4DE7-84C9-131C2E84C3AE}"/>
              </a:ext>
            </a:extLst>
          </p:cNvPr>
          <p:cNvCxnSpPr>
            <a:cxnSpLocks/>
          </p:cNvCxnSpPr>
          <p:nvPr/>
        </p:nvCxnSpPr>
        <p:spPr>
          <a:xfrm>
            <a:off x="336000" y="6354000"/>
            <a:ext cx="11565000" cy="0"/>
          </a:xfrm>
          <a:prstGeom prst="line">
            <a:avLst/>
          </a:prstGeom>
          <a:ln w="25400">
            <a:solidFill>
              <a:srgbClr val="FF4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4506566-1A55-45D5-9D9C-8D8A23BF9C0A}"/>
              </a:ext>
            </a:extLst>
          </p:cNvPr>
          <p:cNvSpPr txBox="1">
            <a:spLocks/>
          </p:cNvSpPr>
          <p:nvPr/>
        </p:nvSpPr>
        <p:spPr>
          <a:xfrm>
            <a:off x="336000" y="681082"/>
            <a:ext cx="11610003" cy="6107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00"/>
              </a:lnSpc>
            </a:pPr>
            <a:r>
              <a:rPr lang="ru-RU" sz="2000" b="1" dirty="0">
                <a:solidFill>
                  <a:srgbClr val="323C49"/>
                </a:solidFill>
              </a:rPr>
              <a:t>График работ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0487E91-0B88-41E9-A5A8-5CF8C15F01C2}"/>
              </a:ext>
            </a:extLst>
          </p:cNvPr>
          <p:cNvSpPr txBox="1">
            <a:spLocks/>
          </p:cNvSpPr>
          <p:nvPr/>
        </p:nvSpPr>
        <p:spPr>
          <a:xfrm>
            <a:off x="7152000" y="0"/>
            <a:ext cx="4794003" cy="530901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ru-RU" sz="2000" dirty="0">
                <a:solidFill>
                  <a:srgbClr val="323C49"/>
                </a:solidFill>
              </a:rPr>
              <a:t>Отдел АСУ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3321CB6-F28F-4896-AF2B-3E978CFE3270}"/>
              </a:ext>
            </a:extLst>
          </p:cNvPr>
          <p:cNvSpPr txBox="1">
            <a:spLocks/>
          </p:cNvSpPr>
          <p:nvPr/>
        </p:nvSpPr>
        <p:spPr>
          <a:xfrm>
            <a:off x="336000" y="1371265"/>
            <a:ext cx="2655000" cy="432511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800"/>
              </a:lnSpc>
            </a:pPr>
            <a:endParaRPr lang="ru-RU" sz="1200" dirty="0">
              <a:solidFill>
                <a:srgbClr val="323C49"/>
              </a:solidFill>
              <a:latin typeface="+mn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35DD06-10E9-4F5C-B010-D213656F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000" y="1654898"/>
            <a:ext cx="8031000" cy="23372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8160F5-D9F9-4D79-B974-FBA287295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500" y="4138628"/>
            <a:ext cx="2143424" cy="2305372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DE8945F5-5CCC-460D-A8DD-899222CD9B05}"/>
              </a:ext>
            </a:extLst>
          </p:cNvPr>
          <p:cNvSpPr txBox="1">
            <a:spLocks/>
          </p:cNvSpPr>
          <p:nvPr/>
        </p:nvSpPr>
        <p:spPr>
          <a:xfrm>
            <a:off x="488400" y="1523665"/>
            <a:ext cx="3582600" cy="432511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После перехода на лист «График работ» мы видим сводную таблицу по заявкам на поиск подрядчика. Принцип формирования данных таблицы:</a:t>
            </a: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-Заявки за последние 2 недели</a:t>
            </a: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-Заявки в ближайшие 2 недели</a:t>
            </a: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-Проблемные заявки</a:t>
            </a: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Принцип по которому ведется подсчёт количества просрочек:</a:t>
            </a: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-Если отсутствует факт по истечению плановой даты, то ставится просрочка по подразделению (столбик </a:t>
            </a:r>
            <a:r>
              <a:rPr lang="en-US" sz="1000" dirty="0">
                <a:solidFill>
                  <a:srgbClr val="323C49"/>
                </a:solidFill>
                <a:latin typeface="+mn-lt"/>
              </a:rPr>
              <a:t>Z)</a:t>
            </a:r>
          </a:p>
          <a:p>
            <a:pPr>
              <a:lnSpc>
                <a:spcPts val="1800"/>
              </a:lnSpc>
            </a:pPr>
            <a:r>
              <a:rPr lang="en-US" sz="1000" dirty="0">
                <a:solidFill>
                  <a:srgbClr val="323C49"/>
                </a:solidFill>
                <a:latin typeface="+mn-lt"/>
              </a:rPr>
              <a:t>-</a:t>
            </a:r>
            <a:r>
              <a:rPr lang="ru-RU" sz="1000" dirty="0">
                <a:solidFill>
                  <a:srgbClr val="323C49"/>
                </a:solidFill>
                <a:latin typeface="+mn-lt"/>
              </a:rPr>
              <a:t>Просрочка присваивается слева на право, то есть если не выдана РД, просрочка считается на департаменте заказчика, но не считается для всех остальных. (даже если срок по их работе вышел)</a:t>
            </a:r>
          </a:p>
          <a:p>
            <a:pPr>
              <a:lnSpc>
                <a:spcPts val="1800"/>
              </a:lnSpc>
            </a:pPr>
            <a:endParaRPr lang="ru-RU" sz="1000" dirty="0">
              <a:solidFill>
                <a:srgbClr val="323C49"/>
              </a:solidFill>
              <a:latin typeface="+mn-lt"/>
            </a:endParaRP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Перейти обратно на рабочие группы можно использовав вкладку листов </a:t>
            </a:r>
            <a:r>
              <a:rPr lang="en-US" sz="1000" dirty="0">
                <a:solidFill>
                  <a:srgbClr val="323C49"/>
                </a:solidFill>
                <a:latin typeface="+mn-lt"/>
              </a:rPr>
              <a:t>Excel.</a:t>
            </a:r>
            <a:endParaRPr lang="ru-RU" sz="1000" dirty="0">
              <a:solidFill>
                <a:srgbClr val="323C49"/>
              </a:solidFill>
              <a:latin typeface="+mn-lt"/>
            </a:endParaRPr>
          </a:p>
          <a:p>
            <a:pPr>
              <a:lnSpc>
                <a:spcPts val="1800"/>
              </a:lnSpc>
            </a:pPr>
            <a:endParaRPr lang="ru-RU" sz="1000" dirty="0">
              <a:solidFill>
                <a:srgbClr val="323C49"/>
              </a:solidFill>
              <a:latin typeface="+mn-lt"/>
            </a:endParaRP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*подсчёт по заявкам, сформированным до 02.04.2026, происходит по старой схеме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E65B6E9-4D77-4F93-A970-83713B226A2B}"/>
              </a:ext>
            </a:extLst>
          </p:cNvPr>
          <p:cNvSpPr/>
          <p:nvPr/>
        </p:nvSpPr>
        <p:spPr>
          <a:xfrm>
            <a:off x="7806000" y="4847338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1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5542D50-F9E7-4D9E-AAB7-70AA14823E5A}"/>
              </a:ext>
            </a:extLst>
          </p:cNvPr>
          <p:cNvSpPr/>
          <p:nvPr/>
        </p:nvSpPr>
        <p:spPr>
          <a:xfrm>
            <a:off x="7806000" y="5049000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2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DC139DC8-94EB-49E2-8D00-547DF5F0C7EE}"/>
              </a:ext>
            </a:extLst>
          </p:cNvPr>
          <p:cNvSpPr/>
          <p:nvPr/>
        </p:nvSpPr>
        <p:spPr>
          <a:xfrm>
            <a:off x="7806000" y="5250662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3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0BE8773-851F-4859-9C53-2210B0B174DE}"/>
              </a:ext>
            </a:extLst>
          </p:cNvPr>
          <p:cNvSpPr/>
          <p:nvPr/>
        </p:nvSpPr>
        <p:spPr>
          <a:xfrm>
            <a:off x="7806000" y="5425476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4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ECAAA1D-BD0D-4B41-96D0-07F37FDA5756}"/>
              </a:ext>
            </a:extLst>
          </p:cNvPr>
          <p:cNvSpPr/>
          <p:nvPr/>
        </p:nvSpPr>
        <p:spPr>
          <a:xfrm>
            <a:off x="7806000" y="5608976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5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4E34D14B-2109-474F-9258-7D74C8AAC9CC}"/>
              </a:ext>
            </a:extLst>
          </p:cNvPr>
          <p:cNvSpPr/>
          <p:nvPr/>
        </p:nvSpPr>
        <p:spPr>
          <a:xfrm>
            <a:off x="7806000" y="5802331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6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4180441-3845-4440-851A-27AB09968954}"/>
              </a:ext>
            </a:extLst>
          </p:cNvPr>
          <p:cNvSpPr/>
          <p:nvPr/>
        </p:nvSpPr>
        <p:spPr>
          <a:xfrm>
            <a:off x="7350500" y="1732854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1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125E5217-23F9-4702-8E75-F8120BDF9860}"/>
              </a:ext>
            </a:extLst>
          </p:cNvPr>
          <p:cNvSpPr/>
          <p:nvPr/>
        </p:nvSpPr>
        <p:spPr>
          <a:xfrm>
            <a:off x="7806000" y="1732854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2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76BDEEFF-375F-476A-B2A3-C41EC3287825}"/>
              </a:ext>
            </a:extLst>
          </p:cNvPr>
          <p:cNvSpPr/>
          <p:nvPr/>
        </p:nvSpPr>
        <p:spPr>
          <a:xfrm>
            <a:off x="8266400" y="1732854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3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32AF42C0-2716-4B3C-8B8E-ADA3A38524D1}"/>
              </a:ext>
            </a:extLst>
          </p:cNvPr>
          <p:cNvSpPr/>
          <p:nvPr/>
        </p:nvSpPr>
        <p:spPr>
          <a:xfrm>
            <a:off x="8726800" y="1732854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4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9E743DD3-3432-4155-85B9-FABCF11BE6A9}"/>
              </a:ext>
            </a:extLst>
          </p:cNvPr>
          <p:cNvSpPr/>
          <p:nvPr/>
        </p:nvSpPr>
        <p:spPr>
          <a:xfrm>
            <a:off x="9187200" y="1740109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5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3C747BEE-8BD0-4D99-8B3E-E4011942FE3E}"/>
              </a:ext>
            </a:extLst>
          </p:cNvPr>
          <p:cNvSpPr/>
          <p:nvPr/>
        </p:nvSpPr>
        <p:spPr>
          <a:xfrm>
            <a:off x="9642700" y="1741368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4747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980EB21-97C2-4DE7-84C9-131C2E84C3AE}"/>
              </a:ext>
            </a:extLst>
          </p:cNvPr>
          <p:cNvCxnSpPr>
            <a:cxnSpLocks/>
          </p:cNvCxnSpPr>
          <p:nvPr/>
        </p:nvCxnSpPr>
        <p:spPr>
          <a:xfrm>
            <a:off x="336000" y="6354000"/>
            <a:ext cx="11565000" cy="0"/>
          </a:xfrm>
          <a:prstGeom prst="line">
            <a:avLst/>
          </a:prstGeom>
          <a:ln w="25400">
            <a:solidFill>
              <a:srgbClr val="FF47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4506566-1A55-45D5-9D9C-8D8A23BF9C0A}"/>
              </a:ext>
            </a:extLst>
          </p:cNvPr>
          <p:cNvSpPr txBox="1">
            <a:spLocks/>
          </p:cNvSpPr>
          <p:nvPr/>
        </p:nvSpPr>
        <p:spPr>
          <a:xfrm>
            <a:off x="336000" y="681082"/>
            <a:ext cx="11610003" cy="6107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100"/>
              </a:lnSpc>
            </a:pPr>
            <a:r>
              <a:rPr lang="ru-RU" sz="2000" b="1" dirty="0">
                <a:solidFill>
                  <a:srgbClr val="323C49"/>
                </a:solidFill>
              </a:rPr>
              <a:t>График работ дополнительные функции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0487E91-0B88-41E9-A5A8-5CF8C15F01C2}"/>
              </a:ext>
            </a:extLst>
          </p:cNvPr>
          <p:cNvSpPr txBox="1">
            <a:spLocks/>
          </p:cNvSpPr>
          <p:nvPr/>
        </p:nvSpPr>
        <p:spPr>
          <a:xfrm>
            <a:off x="7152000" y="0"/>
            <a:ext cx="4794003" cy="530901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4100"/>
              </a:lnSpc>
            </a:pPr>
            <a:r>
              <a:rPr lang="ru-RU" sz="2000" dirty="0">
                <a:solidFill>
                  <a:srgbClr val="323C49"/>
                </a:solidFill>
              </a:rPr>
              <a:t>Отдел АСУ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3321CB6-F28F-4896-AF2B-3E978CFE3270}"/>
              </a:ext>
            </a:extLst>
          </p:cNvPr>
          <p:cNvSpPr txBox="1">
            <a:spLocks/>
          </p:cNvSpPr>
          <p:nvPr/>
        </p:nvSpPr>
        <p:spPr>
          <a:xfrm>
            <a:off x="336000" y="1371265"/>
            <a:ext cx="2655000" cy="432511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800"/>
              </a:lnSpc>
            </a:pPr>
            <a:endParaRPr lang="ru-RU" sz="1200" dirty="0">
              <a:solidFill>
                <a:srgbClr val="323C49"/>
              </a:solidFill>
              <a:latin typeface="+mn-lt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DE8945F5-5CCC-460D-A8DD-899222CD9B05}"/>
              </a:ext>
            </a:extLst>
          </p:cNvPr>
          <p:cNvSpPr txBox="1">
            <a:spLocks/>
          </p:cNvSpPr>
          <p:nvPr/>
        </p:nvSpPr>
        <p:spPr>
          <a:xfrm>
            <a:off x="488399" y="1523665"/>
            <a:ext cx="4910249" cy="432511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>
              <a:lnSpc>
                <a:spcPts val="1800"/>
              </a:lnSpc>
              <a:buAutoNum type="arabicPeriod"/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В графике работ скрыты дополнительные функции, которые помогают взаимодействовать с данными, чтобы их использовать разверните столбики кнопкой  «+»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В этой вкладке для удобства выведено наименование комплекта чертежей. Первоначально задано службой заказчика, со временем может изменяться/дополняться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Ссылка на задачу в 1С. Для всех заявок после 02.04.2026 появляется сразу после отправки заявки, для ранних заявок после прикрепления нач. участка ТЗ. При нажатии переходит в 1С.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C4D8CE-7132-4E98-AA9F-ED61F7C98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4293"/>
            <a:ext cx="12192000" cy="2524703"/>
          </a:xfrm>
          <a:prstGeom prst="rect">
            <a:avLst/>
          </a:prstGeom>
        </p:spPr>
      </p:pic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4FC67A9D-347C-41DD-9758-05D71F248DE1}"/>
              </a:ext>
            </a:extLst>
          </p:cNvPr>
          <p:cNvSpPr/>
          <p:nvPr/>
        </p:nvSpPr>
        <p:spPr>
          <a:xfrm>
            <a:off x="4223400" y="3725533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1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D30793B-6FB0-4514-8876-BCD4E1FFF50C}"/>
              </a:ext>
            </a:extLst>
          </p:cNvPr>
          <p:cNvSpPr/>
          <p:nvPr/>
        </p:nvSpPr>
        <p:spPr>
          <a:xfrm>
            <a:off x="7022249" y="3722728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1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81ECB1BF-0614-4AC9-9480-0E9A042CB653}"/>
              </a:ext>
            </a:extLst>
          </p:cNvPr>
          <p:cNvSpPr/>
          <p:nvPr/>
        </p:nvSpPr>
        <p:spPr>
          <a:xfrm>
            <a:off x="9477373" y="3722728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1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9977ADEC-41CD-4658-9EC3-6989C6F343D5}"/>
              </a:ext>
            </a:extLst>
          </p:cNvPr>
          <p:cNvSpPr/>
          <p:nvPr/>
        </p:nvSpPr>
        <p:spPr>
          <a:xfrm>
            <a:off x="11046000" y="3722728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1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32AB46C1-E384-46C3-BB3B-E4994074E4E8}"/>
              </a:ext>
            </a:extLst>
          </p:cNvPr>
          <p:cNvSpPr/>
          <p:nvPr/>
        </p:nvSpPr>
        <p:spPr>
          <a:xfrm>
            <a:off x="2861249" y="4115594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2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ADE45A90-421A-43D4-8822-4AF3A4A57363}"/>
              </a:ext>
            </a:extLst>
          </p:cNvPr>
          <p:cNvSpPr/>
          <p:nvPr/>
        </p:nvSpPr>
        <p:spPr>
          <a:xfrm>
            <a:off x="6340918" y="4115594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3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16E81E1C-FF67-48F1-BA91-FE09149DD548}"/>
              </a:ext>
            </a:extLst>
          </p:cNvPr>
          <p:cNvSpPr/>
          <p:nvPr/>
        </p:nvSpPr>
        <p:spPr>
          <a:xfrm>
            <a:off x="9083040" y="4203001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4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D07091A2-20BF-4BFC-8CEA-1A6CEC108CC1}"/>
              </a:ext>
            </a:extLst>
          </p:cNvPr>
          <p:cNvSpPr/>
          <p:nvPr/>
        </p:nvSpPr>
        <p:spPr>
          <a:xfrm>
            <a:off x="10191000" y="4115594"/>
            <a:ext cx="259502" cy="1748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5</a:t>
            </a: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B62822EE-5AF6-4212-ADBE-9FFE3E506EBB}"/>
              </a:ext>
            </a:extLst>
          </p:cNvPr>
          <p:cNvSpPr txBox="1">
            <a:spLocks/>
          </p:cNvSpPr>
          <p:nvPr/>
        </p:nvSpPr>
        <p:spPr>
          <a:xfrm>
            <a:off x="5821275" y="1541734"/>
            <a:ext cx="4338227" cy="432511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4. После распределения договора в программе АСИК, номер договора можно будет увидеть в данном столбце.</a:t>
            </a: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5. Так же после выполнения пункта 4 появятся данные о подрядчике.</a:t>
            </a:r>
          </a:p>
          <a:p>
            <a:pPr>
              <a:lnSpc>
                <a:spcPts val="1800"/>
              </a:lnSpc>
            </a:pPr>
            <a:endParaRPr lang="ru-RU" sz="1000" dirty="0">
              <a:solidFill>
                <a:srgbClr val="323C49"/>
              </a:solidFill>
              <a:latin typeface="+mn-lt"/>
            </a:endParaRPr>
          </a:p>
          <a:p>
            <a:pPr>
              <a:lnSpc>
                <a:spcPts val="1800"/>
              </a:lnSpc>
            </a:pPr>
            <a:r>
              <a:rPr lang="ru-RU" sz="1000" dirty="0">
                <a:solidFill>
                  <a:srgbClr val="323C49"/>
                </a:solidFill>
                <a:latin typeface="+mn-lt"/>
              </a:rPr>
              <a:t>Так же удобно использовать встроенные фильтры </a:t>
            </a:r>
            <a:r>
              <a:rPr lang="en-US" sz="1000" dirty="0">
                <a:solidFill>
                  <a:srgbClr val="323C49"/>
                </a:solidFill>
                <a:latin typeface="+mn-lt"/>
              </a:rPr>
              <a:t>Excel</a:t>
            </a:r>
            <a:r>
              <a:rPr lang="ru-RU" sz="1000" dirty="0">
                <a:solidFill>
                  <a:srgbClr val="323C49"/>
                </a:solidFill>
                <a:latin typeface="+mn-lt"/>
              </a:rPr>
              <a:t>, которые находятся над каждым столбиком.</a:t>
            </a:r>
            <a:r>
              <a:rPr lang="en-US" sz="1000" dirty="0">
                <a:solidFill>
                  <a:srgbClr val="323C49"/>
                </a:solidFill>
                <a:latin typeface="+mn-lt"/>
              </a:rPr>
              <a:t> </a:t>
            </a:r>
            <a:endParaRPr lang="ru-RU" sz="1000" dirty="0">
              <a:solidFill>
                <a:srgbClr val="323C4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74535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епь">
      <a:majorFont>
        <a:latin typeface="Steppe SemBd"/>
        <a:ea typeface=""/>
        <a:cs typeface=""/>
      </a:majorFont>
      <a:minorFont>
        <a:latin typeface="Step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4425</TotalTime>
  <Words>355</Words>
  <Application>Microsoft Office PowerPoint</Application>
  <PresentationFormat>Широкоэкранный</PresentationFormat>
  <Paragraphs>51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Steppe</vt:lpstr>
      <vt:lpstr>Arial</vt:lpstr>
      <vt:lpstr>Calibri</vt:lpstr>
      <vt:lpstr>Steppe SemBd</vt:lpstr>
      <vt:lpstr>Тема Office</vt:lpstr>
      <vt:lpstr>Инструкции комплексный график рабочих групп.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Архипова Дарья Павловна</dc:creator>
  <cp:lastModifiedBy>Ратников Максим Владимирович</cp:lastModifiedBy>
  <cp:revision>208</cp:revision>
  <dcterms:created xsi:type="dcterms:W3CDTF">2024-08-08T07:45:08Z</dcterms:created>
  <dcterms:modified xsi:type="dcterms:W3CDTF">2026-05-12T13:49:09Z</dcterms:modified>
</cp:coreProperties>
</file>